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Garamond" panose="02020404030301010803" pitchFamily="18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h9d+wL9SSaxoWDUTYsyk1ApGWi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84d73c5b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584d73c5b8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84d73c5b8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84d73c5b8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84d73c5b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84d73c5b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84d73c5b8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84d73c5b8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584d73c5b8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584d73c5b8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84d73c5b8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84d73c5b8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84d73c5b8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84d73c5b8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584d73c5b8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584d73c5b8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18" name="Google Shape;18;p3" descr="HD-PanelTitle-V.png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0"/>
              <a:ext cx="12188825" cy="68562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9;p3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" name="Google Shape;20;p3" descr="HDRibbonTitle-UniformTrim.png"/>
            <p:cNvPicPr preferRelativeResize="0"/>
            <p:nvPr/>
          </p:nvPicPr>
          <p:blipFill rotWithShape="1">
            <a:blip r:embed="rId3">
              <a:alphaModFix/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3" descr="HDRibbonTitle-UniformTrim.png"/>
            <p:cNvPicPr preferRelativeResize="0"/>
            <p:nvPr/>
          </p:nvPicPr>
          <p:blipFill rotWithShape="1">
            <a:blip r:embed="rId3">
              <a:alphaModFix/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Garamond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41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3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07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84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61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983232" y="5037663"/>
            <a:ext cx="89746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2692397" y="5037663"/>
            <a:ext cx="5214635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956900" y="5037663"/>
            <a:ext cx="55116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7" name="Google Shape;27;p3"/>
          <p:cNvCxnSpPr/>
          <p:nvPr/>
        </p:nvCxnSpPr>
        <p:spPr>
          <a:xfrm>
            <a:off x="2692399" y="3522131"/>
            <a:ext cx="681566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aramond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>
            <a:spLocks noGrp="1"/>
          </p:cNvSpPr>
          <p:nvPr>
            <p:ph type="pic" idx="2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noFill/>
          <a:ln w="57150" cap="flat" cmpd="thickThin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>
            <a:off x="1295401" y="5382153"/>
            <a:ext cx="960966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161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aramond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8" name="Google Shape;98;p13"/>
          <p:cNvCxnSpPr/>
          <p:nvPr/>
        </p:nvCxnSpPr>
        <p:spPr>
          <a:xfrm>
            <a:off x="1396169" y="4140199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aramond"/>
              <a:buNone/>
              <a:defRPr sz="3200" b="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74812" y="3352800"/>
            <a:ext cx="8839202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300"/>
              <a:buFont typeface="Garamond"/>
              <a:buNone/>
              <a:defRPr sz="20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300"/>
              <a:buFont typeface="Garamond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070"/>
              <a:buFont typeface="Garamond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840"/>
              <a:buFont typeface="Garamond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Font typeface="Garamond"/>
              <a:buNone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2"/>
          </p:nvPr>
        </p:nvSpPr>
        <p:spPr>
          <a:xfrm>
            <a:off x="1295401" y="4343399"/>
            <a:ext cx="9609666" cy="153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“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”</a:t>
            </a:r>
            <a:endParaRPr/>
          </a:p>
        </p:txBody>
      </p:sp>
      <p:cxnSp>
        <p:nvCxnSpPr>
          <p:cNvPr id="108" name="Google Shape;108;p14"/>
          <p:cNvCxnSpPr/>
          <p:nvPr/>
        </p:nvCxnSpPr>
        <p:spPr>
          <a:xfrm>
            <a:off x="1396169" y="4140199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aramond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aramond"/>
              <a:buNone/>
              <a:defRPr sz="3200" b="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body" idx="1"/>
          </p:nvPr>
        </p:nvSpPr>
        <p:spPr>
          <a:xfrm>
            <a:off x="1295401" y="3639312"/>
            <a:ext cx="9609668" cy="886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76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2"/>
          </p:nvPr>
        </p:nvSpPr>
        <p:spPr>
          <a:xfrm>
            <a:off x="1295401" y="4529667"/>
            <a:ext cx="9609668" cy="1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207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“</a:t>
            </a:r>
            <a:endParaRPr/>
          </a:p>
        </p:txBody>
      </p:sp>
      <p:sp>
        <p:nvSpPr>
          <p:cNvPr id="123" name="Google Shape;123;p16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”</a:t>
            </a:r>
            <a:endParaRPr/>
          </a:p>
        </p:txBody>
      </p:sp>
      <p:cxnSp>
        <p:nvCxnSpPr>
          <p:cNvPr id="124" name="Google Shape;124;p16"/>
          <p:cNvCxnSpPr/>
          <p:nvPr/>
        </p:nvCxnSpPr>
        <p:spPr>
          <a:xfrm>
            <a:off x="1396169" y="3429000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Garamond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body" idx="1"/>
          </p:nvPr>
        </p:nvSpPr>
        <p:spPr>
          <a:xfrm>
            <a:off x="1295401" y="3630168"/>
            <a:ext cx="9609668" cy="841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3220"/>
              <a:buNone/>
              <a:defRPr sz="2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body" idx="2"/>
          </p:nvPr>
        </p:nvSpPr>
        <p:spPr>
          <a:xfrm>
            <a:off x="1295400" y="4470399"/>
            <a:ext cx="9609670" cy="140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207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2" name="Google Shape;132;p17"/>
          <p:cNvCxnSpPr/>
          <p:nvPr/>
        </p:nvCxnSpPr>
        <p:spPr>
          <a:xfrm>
            <a:off x="1396169" y="3429000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Garamond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body" idx="1"/>
          </p:nvPr>
        </p:nvSpPr>
        <p:spPr>
          <a:xfrm rot="5400000">
            <a:off x="4436531" y="-584198"/>
            <a:ext cx="3318936" cy="9601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9" name="Google Shape;139;p18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 rot="5400000">
            <a:off x="7497936" y="2483551"/>
            <a:ext cx="4893735" cy="1890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 rot="5400000">
            <a:off x="2565043" y="-287514"/>
            <a:ext cx="4893734" cy="743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6" name="Google Shape;146;p19"/>
          <p:cNvCxnSpPr/>
          <p:nvPr/>
        </p:nvCxnSpPr>
        <p:spPr>
          <a:xfrm>
            <a:off x="8863890" y="990600"/>
            <a:ext cx="0" cy="487680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4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Garamond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276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1" name="Google Shape;41;p5"/>
          <p:cNvCxnSpPr/>
          <p:nvPr/>
        </p:nvCxnSpPr>
        <p:spPr>
          <a:xfrm>
            <a:off x="2012723" y="3710585"/>
            <a:ext cx="8163380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298448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6181344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9" name="Google Shape;49;p6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Garamond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3220"/>
              <a:buNone/>
              <a:defRPr sz="28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3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84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1295400" y="3243262"/>
            <a:ext cx="4718304" cy="2632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3"/>
          </p:nvPr>
        </p:nvSpPr>
        <p:spPr>
          <a:xfrm>
            <a:off x="6180671" y="2658533"/>
            <a:ext cx="471830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3220"/>
              <a:buNone/>
              <a:defRPr sz="28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3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84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4"/>
          </p:nvPr>
        </p:nvSpPr>
        <p:spPr>
          <a:xfrm>
            <a:off x="6180671" y="3243262"/>
            <a:ext cx="4718304" cy="2632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9" name="Google Shape;59;p7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5" name="Google Shape;65;p8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aramond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5418668" y="982131"/>
            <a:ext cx="5469466" cy="4893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60045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marL="914400" lvl="1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marL="1371600" lvl="2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marL="1828800" lvl="3" indent="-360044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marL="2286000" lvl="4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marL="2743200" lvl="5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marL="3200400" lvl="6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marL="3657600" lvl="7" indent="-360045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marL="4114800" lvl="8" indent="-360045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2"/>
          </p:nvPr>
        </p:nvSpPr>
        <p:spPr>
          <a:xfrm>
            <a:off x="1293811" y="3031065"/>
            <a:ext cx="3718455" cy="243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84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7" name="Google Shape;77;p10"/>
          <p:cNvCxnSpPr/>
          <p:nvPr/>
        </p:nvCxnSpPr>
        <p:spPr>
          <a:xfrm>
            <a:off x="1396169" y="2912533"/>
            <a:ext cx="3514498" cy="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aramond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noFill/>
          <a:ln w="57150" cap="flat" cmpd="thickThin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1295399" y="3255432"/>
            <a:ext cx="6241816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207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7" name="Google Shape;7;p2" descr="HD-PanelContent-V.png"/>
            <p:cNvPicPr preferRelativeResize="0"/>
            <p:nvPr/>
          </p:nvPicPr>
          <p:blipFill rotWithShape="1">
            <a:blip r:embed="rId20">
              <a:alphaModFix/>
            </a:blip>
            <a:srcRect/>
            <a:stretch/>
          </p:blipFill>
          <p:spPr>
            <a:xfrm>
              <a:off x="0" y="0"/>
              <a:ext cx="12188825" cy="68562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8;p2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" name="Google Shape;9;p2" descr="HDRibbonContent-UniformTrim.png"/>
            <p:cNvPicPr preferRelativeResize="0"/>
            <p:nvPr/>
          </p:nvPicPr>
          <p:blipFill rotWithShape="1">
            <a:blip r:embed="rId21">
              <a:alphaModFix/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10;p2" descr="HDRibbonContent-UniformTrim.png"/>
            <p:cNvPicPr preferRelativeResize="0"/>
            <p:nvPr/>
          </p:nvPicPr>
          <p:blipFill rotWithShape="1">
            <a:blip r:embed="rId21">
              <a:alphaModFix/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Garamond"/>
              <a:buNone/>
              <a:defRPr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386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914400" marR="0" lvl="1" indent="-37465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sz="20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1371600" marR="0" lvl="2" indent="-36004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7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1828800" marR="0" lvl="3" indent="-345439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2286000" marR="0" lvl="4" indent="-33083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2743200" marR="0" lvl="5" indent="-33083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3200400" marR="0" lvl="6" indent="-33083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3657600" marR="0" lvl="7" indent="-33083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4114800" marR="0" lvl="8" indent="-330834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1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dt" idx="10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Garamond"/>
              <a:buNone/>
            </a:pPr>
            <a:r>
              <a:rPr lang="en-US"/>
              <a:t>Clap to Light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Garamond"/>
              <a:buNone/>
            </a:pPr>
            <a:r>
              <a:rPr lang="en-US" sz="3000"/>
              <a:t>(CES Lab)</a:t>
            </a:r>
            <a:endParaRPr sz="3000"/>
          </a:p>
        </p:txBody>
      </p:sp>
      <p:sp>
        <p:nvSpPr>
          <p:cNvPr id="152" name="Google Shape;152;p1"/>
          <p:cNvSpPr txBox="1"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15"/>
              <a:buNone/>
            </a:pPr>
            <a:r>
              <a:rPr lang="en-US"/>
              <a:t>Presented by:</a:t>
            </a:r>
            <a:br>
              <a:rPr lang="en-US"/>
            </a:br>
            <a:r>
              <a:rPr lang="en-US"/>
              <a:t>Muhammad Sarosh Ali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15"/>
              <a:buNone/>
            </a:pPr>
            <a:r>
              <a:rPr lang="en-US"/>
              <a:t>S Asher Jawaid</a:t>
            </a:r>
            <a:endParaRPr/>
          </a:p>
        </p:txBody>
      </p:sp>
      <p:pic>
        <p:nvPicPr>
          <p:cNvPr id="153" name="Google Shape;153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6825" y="4617075"/>
            <a:ext cx="2053326" cy="69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84d73c5b8_1_1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Scope of the project</a:t>
            </a:r>
            <a:endParaRPr/>
          </a:p>
        </p:txBody>
      </p:sp>
      <p:sp>
        <p:nvSpPr>
          <p:cNvPr id="159" name="Google Shape;159;g2584d73c5b8_1_1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004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 dirty="0" smtClean="0"/>
              <a:t>Should turns </a:t>
            </a:r>
            <a:r>
              <a:rPr lang="en-US" dirty="0"/>
              <a:t>on a LEDs depending on a clapped rhythm using an Arduino. </a:t>
            </a:r>
            <a:endParaRPr dirty="0"/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Should takes </a:t>
            </a:r>
            <a:r>
              <a:rPr lang="en-US" dirty="0"/>
              <a:t>claps as an input.</a:t>
            </a:r>
            <a:endParaRPr dirty="0"/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-US" dirty="0" smtClean="0"/>
              <a:t>The </a:t>
            </a:r>
            <a:r>
              <a:rPr lang="en-US" dirty="0" smtClean="0"/>
              <a:t>module should play </a:t>
            </a:r>
            <a:r>
              <a:rPr lang="en-US" dirty="0"/>
              <a:t>back the rhythm after it stores it(on a press of button).</a:t>
            </a:r>
            <a:endParaRPr dirty="0"/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Should </a:t>
            </a:r>
            <a:r>
              <a:rPr lang="en-US" dirty="0" smtClean="0"/>
              <a:t>store up to </a:t>
            </a:r>
            <a:r>
              <a:rPr lang="en-US" dirty="0"/>
              <a:t>three rhythms.</a:t>
            </a:r>
            <a:endParaRPr dirty="0"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 dirty="0"/>
              <a:t>The system identifies and turn on a LED if it is </a:t>
            </a:r>
            <a:r>
              <a:rPr lang="en-US" dirty="0" smtClean="0"/>
              <a:t>pre-stored</a:t>
            </a:r>
            <a:r>
              <a:rPr lang="en-US" dirty="0"/>
              <a:t>.</a:t>
            </a:r>
            <a:endParaRPr dirty="0"/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Should </a:t>
            </a:r>
            <a:r>
              <a:rPr lang="en-US" dirty="0" smtClean="0"/>
              <a:t>store </a:t>
            </a:r>
            <a:r>
              <a:rPr lang="en-US" dirty="0"/>
              <a:t>the rhythms and loads them after reset/power off.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84d73c5b8_2_5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Approach(Hardware)</a:t>
            </a:r>
            <a:endParaRPr/>
          </a:p>
        </p:txBody>
      </p:sp>
      <p:sp>
        <p:nvSpPr>
          <p:cNvPr id="165" name="Google Shape;165;g2584d73c5b8_2_5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004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LEDs connected in series with the resistors to separate I/O pins.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Push buttons connected in series with the resistors to separate I/O pins.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Sound sensor connected to analogue input pins.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Buzzer connected to I/O pins.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84d73c5b8_2_0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Approach(Software)</a:t>
            </a:r>
            <a:endParaRPr/>
          </a:p>
        </p:txBody>
      </p:sp>
      <p:sp>
        <p:nvSpPr>
          <p:cNvPr id="171" name="Google Shape;171;g2584d73c5b8_2_0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0045" algn="l" rtl="0"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 dirty="0" smtClean="0"/>
              <a:t>Listens for a sound on Power On.</a:t>
            </a:r>
          </a:p>
          <a:p>
            <a:r>
              <a:rPr lang="en-US" dirty="0"/>
              <a:t>Creates a empty data structure to store claps as input(stores </a:t>
            </a:r>
            <a:r>
              <a:rPr lang="en-US" dirty="0" err="1"/>
              <a:t>upto</a:t>
            </a:r>
            <a:r>
              <a:rPr lang="en-US" dirty="0"/>
              <a:t> 8 claps</a:t>
            </a:r>
            <a:r>
              <a:rPr lang="en-US" dirty="0" smtClean="0"/>
              <a:t>).</a:t>
            </a:r>
            <a:endParaRPr lang="en-US" dirty="0" smtClean="0"/>
          </a:p>
          <a:p>
            <a:pPr marL="457200" lvl="0" indent="-360045" algn="l" rtl="0"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 dirty="0" smtClean="0"/>
              <a:t>Can be programmed for three distinct rhythms.</a:t>
            </a:r>
          </a:p>
          <a:p>
            <a:r>
              <a:rPr lang="en-US" dirty="0"/>
              <a:t>Compares sensor threshold with clap sound and adds it in an array</a:t>
            </a:r>
            <a:r>
              <a:rPr lang="en-US" dirty="0" smtClean="0"/>
              <a:t>.</a:t>
            </a:r>
            <a:endParaRPr lang="en-US" dirty="0" smtClean="0"/>
          </a:p>
          <a:p>
            <a:pPr marL="457200" lvl="0" indent="-360045" algn="l" rtl="0"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 dirty="0" smtClean="0"/>
              <a:t>A button can be used to save the rhythms on the EEPROM.</a:t>
            </a:r>
            <a:endParaRPr lang="en-US" dirty="0" smtClean="0"/>
          </a:p>
          <a:p>
            <a:pPr marL="457200" lvl="0" indent="-360045" algn="l" rtl="0"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584d73c5b8_2_31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Approach(Software)</a:t>
            </a:r>
            <a:r>
              <a:rPr lang="en-US" sz="1700"/>
              <a:t>(continued)</a:t>
            </a:r>
            <a:endParaRPr sz="1700"/>
          </a:p>
        </p:txBody>
      </p:sp>
      <p:sp>
        <p:nvSpPr>
          <p:cNvPr id="177" name="Google Shape;177;g2584d73c5b8_2_31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 dirty="0"/>
              <a:t>Triggers a LED to confirm data is stored</a:t>
            </a:r>
            <a:r>
              <a:rPr lang="en-US" dirty="0" smtClean="0"/>
              <a:t>.</a:t>
            </a:r>
          </a:p>
          <a:p>
            <a:pPr>
              <a:spcBef>
                <a:spcPts val="0"/>
              </a:spcBef>
            </a:pPr>
            <a:r>
              <a:rPr lang="en-US" dirty="0"/>
              <a:t>Loads rhythm from EEPROM when powered on</a:t>
            </a:r>
            <a:r>
              <a:rPr lang="en-US" dirty="0" smtClean="0"/>
              <a:t>.</a:t>
            </a:r>
            <a:endParaRPr lang="en-US" dirty="0"/>
          </a:p>
          <a:p>
            <a:pPr lvl="0">
              <a:spcBef>
                <a:spcPts val="0"/>
              </a:spcBef>
            </a:pPr>
            <a:r>
              <a:rPr lang="en-US" dirty="0"/>
              <a:t>Plays back buzzer once the play button is pressed on the board</a:t>
            </a:r>
            <a:r>
              <a:rPr lang="en-US" dirty="0" smtClean="0"/>
              <a:t>.</a:t>
            </a:r>
            <a:endParaRPr lang="en-US" dirty="0"/>
          </a:p>
          <a:p>
            <a:pPr marL="457200" lvl="0" indent="-360045" algn="l" rtl="0"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584d73c5b8_2_10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</a:t>
            </a:r>
            <a:endParaRPr/>
          </a:p>
        </p:txBody>
      </p:sp>
      <p:sp>
        <p:nvSpPr>
          <p:cNvPr id="183" name="Google Shape;183;g2584d73c5b8_2_10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004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Differentiate between different claps.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Save the claps to corresponding LEDs.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Save the claps in EEPROM so that that data is preserved even when the arduino is powered off.</a:t>
            </a:r>
            <a:endParaRPr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/>
              <a:t>Loads data from EEPROM when the system is reset/powered on.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84d73c5b8_2_15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961" y="2670663"/>
            <a:ext cx="5310554" cy="29871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584d73c5b8_2_20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Problems Faced and its Solution</a:t>
            </a:r>
            <a:endParaRPr/>
          </a:p>
        </p:txBody>
      </p:sp>
      <p:sp>
        <p:nvSpPr>
          <p:cNvPr id="195" name="Google Shape;195;g2584d73c5b8_2_20"/>
          <p:cNvSpPr txBox="1">
            <a:spLocks noGrp="1"/>
          </p:cNvSpPr>
          <p:nvPr>
            <p:ph type="body" idx="1"/>
          </p:nvPr>
        </p:nvSpPr>
        <p:spPr>
          <a:xfrm>
            <a:off x="1295401" y="2556932"/>
            <a:ext cx="9601200" cy="3318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004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070"/>
              <a:buChar char="•"/>
            </a:pPr>
            <a:r>
              <a:rPr lang="en-US" dirty="0"/>
              <a:t>Saving the rhythms in the main memory so that the data is retrieved even when the </a:t>
            </a:r>
            <a:r>
              <a:rPr lang="en-US" dirty="0" smtClean="0"/>
              <a:t>device(</a:t>
            </a:r>
            <a:r>
              <a:rPr lang="en-US" dirty="0"/>
              <a:t>A</a:t>
            </a:r>
            <a:r>
              <a:rPr lang="en-US" dirty="0" smtClean="0"/>
              <a:t>rduino</a:t>
            </a:r>
            <a:r>
              <a:rPr lang="en-US" dirty="0"/>
              <a:t>) is reset.</a:t>
            </a:r>
            <a:endParaRPr dirty="0"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 dirty="0"/>
              <a:t>The problem was solved using EEPROM(non-volatile) storage system and loading it as soon as the </a:t>
            </a:r>
            <a:r>
              <a:rPr lang="en-US" dirty="0"/>
              <a:t>A</a:t>
            </a:r>
            <a:r>
              <a:rPr lang="en-US" dirty="0" smtClean="0"/>
              <a:t>rduino </a:t>
            </a:r>
            <a:r>
              <a:rPr lang="en-US" dirty="0"/>
              <a:t>is reset/powered on.</a:t>
            </a:r>
            <a:endParaRPr dirty="0"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 dirty="0"/>
              <a:t>Using minimum buttons to produce maximum operations.</a:t>
            </a:r>
            <a:endParaRPr dirty="0"/>
          </a:p>
          <a:p>
            <a:pPr marL="457200" lvl="0" indent="-3600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70"/>
              <a:buChar char="•"/>
            </a:pPr>
            <a:r>
              <a:rPr lang="en-US" dirty="0"/>
              <a:t>The issue was tackled by using a button as a toggle, as well as loading the data from EEPROM in setup phase.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84d73c5b8_2_25"/>
          <p:cNvSpPr txBox="1">
            <a:spLocks noGrp="1"/>
          </p:cNvSpPr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Thank You!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ganic">
  <a:themeElements>
    <a:clrScheme name="Organic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344</Words>
  <Application>Microsoft Office PowerPoint</Application>
  <PresentationFormat>Widescreen</PresentationFormat>
  <Paragraphs>38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Garamond</vt:lpstr>
      <vt:lpstr>Arial</vt:lpstr>
      <vt:lpstr>Organic</vt:lpstr>
      <vt:lpstr>Clap to Light  (CES Lab)</vt:lpstr>
      <vt:lpstr>Scope of the project</vt:lpstr>
      <vt:lpstr>Design Approach(Hardware)</vt:lpstr>
      <vt:lpstr>Design Approach(Software)</vt:lpstr>
      <vt:lpstr>Design Approach(Software)(continued)</vt:lpstr>
      <vt:lpstr>Application</vt:lpstr>
      <vt:lpstr>Demo</vt:lpstr>
      <vt:lpstr>Problems Faced and its Solution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Clap to Light  (CES Lab)</dc:title>
  <dc:creator>Muhammad Sarosh Ali</dc:creator>
  <cp:lastModifiedBy>Muhammad Sarosh Ali</cp:lastModifiedBy>
  <cp:revision>3</cp:revision>
  <dcterms:created xsi:type="dcterms:W3CDTF">2023-07-09T14:25:40Z</dcterms:created>
  <dcterms:modified xsi:type="dcterms:W3CDTF">2023-07-09T21:04:40Z</dcterms:modified>
</cp:coreProperties>
</file>